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E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2" autoAdjust="0"/>
    <p:restoredTop sz="94660"/>
  </p:normalViewPr>
  <p:slideViewPr>
    <p:cSldViewPr snapToGrid="0">
      <p:cViewPr varScale="1">
        <p:scale>
          <a:sx n="84" d="100"/>
          <a:sy n="84" d="100"/>
        </p:scale>
        <p:origin x="1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29B75F-EEDE-41C2-8669-95829467B201}"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916398D-75C9-4233-9EE8-B192514D3793}">
      <dgm:prSet custT="1"/>
      <dgm:spPr>
        <a:solidFill>
          <a:srgbClr val="AFAE8C"/>
        </a:solidFill>
      </dgm:spPr>
      <dgm:t>
        <a:bodyPr/>
        <a:lstStyle/>
        <a:p>
          <a:r>
            <a:rPr lang="es-ES" sz="1800" b="1" i="0" dirty="0"/>
            <a:t>Completitud</a:t>
          </a:r>
          <a:r>
            <a:rPr lang="es-ES" sz="1800" b="0" i="0" dirty="0"/>
            <a:t>: Altamente completa en las primeras columnas (</a:t>
          </a:r>
          <a:r>
            <a:rPr lang="es-ES" sz="1800" b="0" i="1" dirty="0"/>
            <a:t>Diag01</a:t>
          </a:r>
          <a:r>
            <a:rPr lang="es-ES" sz="1800" b="0" i="0" dirty="0"/>
            <a:t> a </a:t>
          </a:r>
          <a:r>
            <a:rPr lang="es-ES" sz="1800" b="0" i="1" dirty="0"/>
            <a:t>Diag05</a:t>
          </a:r>
          <a:r>
            <a:rPr lang="es-ES" sz="1800" b="0" i="0" dirty="0"/>
            <a:t>), decreciente después de </a:t>
          </a:r>
          <a:r>
            <a:rPr lang="es-ES" sz="1800" b="0" i="1" dirty="0"/>
            <a:t>Diag. 06</a:t>
          </a:r>
          <a:r>
            <a:rPr lang="es-ES" sz="1800" b="0" i="0" dirty="0"/>
            <a:t>.</a:t>
          </a:r>
          <a:endParaRPr lang="en-US" sz="1800" dirty="0"/>
        </a:p>
      </dgm:t>
    </dgm:pt>
    <dgm:pt modelId="{7AF708AF-6527-4BC4-8359-E735CAB5D86F}" type="parTrans" cxnId="{5BCFAA9E-2E10-4C65-9D3E-71D8C2398FA1}">
      <dgm:prSet/>
      <dgm:spPr/>
      <dgm:t>
        <a:bodyPr/>
        <a:lstStyle/>
        <a:p>
          <a:endParaRPr lang="en-US"/>
        </a:p>
      </dgm:t>
    </dgm:pt>
    <dgm:pt modelId="{49E73486-9ECD-48A7-A65D-969D4E0CCC7C}" type="sibTrans" cxnId="{5BCFAA9E-2E10-4C65-9D3E-71D8C2398FA1}">
      <dgm:prSet/>
      <dgm:spPr/>
      <dgm:t>
        <a:bodyPr/>
        <a:lstStyle/>
        <a:p>
          <a:endParaRPr lang="en-US"/>
        </a:p>
      </dgm:t>
    </dgm:pt>
    <dgm:pt modelId="{D59B08F6-A8AB-4B9B-87D5-E8A5DD8C737A}">
      <dgm:prSet custT="1"/>
      <dgm:spPr>
        <a:solidFill>
          <a:schemeClr val="accent2">
            <a:lumMod val="75000"/>
          </a:schemeClr>
        </a:solidFill>
      </dgm:spPr>
      <dgm:t>
        <a:bodyPr/>
        <a:lstStyle/>
        <a:p>
          <a:r>
            <a:rPr lang="es-ES" sz="1800" b="1" i="0" dirty="0"/>
            <a:t>Correctitud</a:t>
          </a:r>
          <a:r>
            <a:rPr lang="es-ES" sz="1800" b="0" i="0" dirty="0"/>
            <a:t>: Generalmente buena, aunque hay muchos valores únicos que podrían investigarse si hay errores de tipeo del médico</a:t>
          </a:r>
          <a:r>
            <a:rPr lang="es-ES" sz="1600" b="0" i="0" dirty="0"/>
            <a:t>.</a:t>
          </a:r>
          <a:endParaRPr lang="en-US" sz="1600" dirty="0"/>
        </a:p>
      </dgm:t>
    </dgm:pt>
    <dgm:pt modelId="{9C74322C-9FE5-4CAD-9080-EC3B6288C072}" type="parTrans" cxnId="{A7F1B6C4-2607-4FBD-87A6-F560FCD1641A}">
      <dgm:prSet/>
      <dgm:spPr/>
      <dgm:t>
        <a:bodyPr/>
        <a:lstStyle/>
        <a:p>
          <a:endParaRPr lang="en-US"/>
        </a:p>
      </dgm:t>
    </dgm:pt>
    <dgm:pt modelId="{1DA59B28-DA21-48B1-B743-E47729D2CB31}" type="sibTrans" cxnId="{A7F1B6C4-2607-4FBD-87A6-F560FCD1641A}">
      <dgm:prSet/>
      <dgm:spPr/>
      <dgm:t>
        <a:bodyPr/>
        <a:lstStyle/>
        <a:p>
          <a:endParaRPr lang="en-US"/>
        </a:p>
      </dgm:t>
    </dgm:pt>
    <dgm:pt modelId="{4A1C6751-A775-4356-BBEA-927C8FFFE3A6}">
      <dgm:prSet custT="1"/>
      <dgm:spPr>
        <a:solidFill>
          <a:schemeClr val="accent2">
            <a:lumMod val="50000"/>
          </a:schemeClr>
        </a:solidFill>
      </dgm:spPr>
      <dgm:t>
        <a:bodyPr/>
        <a:lstStyle/>
        <a:p>
          <a:r>
            <a:rPr lang="es-ES" sz="1800" b="1" i="0" dirty="0" err="1"/>
            <a:t>Outliers</a:t>
          </a:r>
          <a:r>
            <a:rPr lang="es-ES" sz="1800" b="1" i="0" dirty="0"/>
            <a:t>:</a:t>
          </a:r>
          <a:r>
            <a:rPr lang="es-ES" sz="1800" b="0" i="0" dirty="0"/>
            <a:t> Aquellos códigos que tienen una frecuencia muy baja, es decir, que aparecen muy pocas veces comparado con el resto. Esto tiene sentido porque códigos muy poco frecuentes pueden ser errores de ingreso, diagnósticos extremadamente raros, o simplemente irrelevantes para la predicción del GRD.</a:t>
          </a:r>
          <a:endParaRPr lang="en-US" sz="1800" dirty="0"/>
        </a:p>
      </dgm:t>
    </dgm:pt>
    <dgm:pt modelId="{3DB2DF41-A873-4BDD-A87E-F2918EB251AC}" type="parTrans" cxnId="{E0CA0817-2EAF-4851-85F2-92C1E6296AD7}">
      <dgm:prSet/>
      <dgm:spPr/>
      <dgm:t>
        <a:bodyPr/>
        <a:lstStyle/>
        <a:p>
          <a:endParaRPr lang="en-US"/>
        </a:p>
      </dgm:t>
    </dgm:pt>
    <dgm:pt modelId="{F343CC8E-EFA8-4703-8049-3DD9F0B7F2B9}" type="sibTrans" cxnId="{E0CA0817-2EAF-4851-85F2-92C1E6296AD7}">
      <dgm:prSet/>
      <dgm:spPr/>
      <dgm:t>
        <a:bodyPr/>
        <a:lstStyle/>
        <a:p>
          <a:endParaRPr lang="en-US"/>
        </a:p>
      </dgm:t>
    </dgm:pt>
    <dgm:pt modelId="{3657FFCF-EC61-4E00-A863-A8288CDF1221}" type="pres">
      <dgm:prSet presAssocID="{DB29B75F-EEDE-41C2-8669-95829467B201}" presName="linear" presStyleCnt="0">
        <dgm:presLayoutVars>
          <dgm:animLvl val="lvl"/>
          <dgm:resizeHandles val="exact"/>
        </dgm:presLayoutVars>
      </dgm:prSet>
      <dgm:spPr/>
    </dgm:pt>
    <dgm:pt modelId="{21003DA3-2BE0-4A37-8212-5553B58A1600}" type="pres">
      <dgm:prSet presAssocID="{9916398D-75C9-4233-9EE8-B192514D3793}" presName="parentText" presStyleLbl="node1" presStyleIdx="0" presStyleCnt="3">
        <dgm:presLayoutVars>
          <dgm:chMax val="0"/>
          <dgm:bulletEnabled val="1"/>
        </dgm:presLayoutVars>
      </dgm:prSet>
      <dgm:spPr/>
    </dgm:pt>
    <dgm:pt modelId="{1DC7367B-997E-4AC8-B8FC-B61C7FE9431E}" type="pres">
      <dgm:prSet presAssocID="{49E73486-9ECD-48A7-A65D-969D4E0CCC7C}" presName="spacer" presStyleCnt="0"/>
      <dgm:spPr/>
    </dgm:pt>
    <dgm:pt modelId="{6CF0D9CA-4A5B-4F43-932A-253D3C70677E}" type="pres">
      <dgm:prSet presAssocID="{D59B08F6-A8AB-4B9B-87D5-E8A5DD8C737A}" presName="parentText" presStyleLbl="node1" presStyleIdx="1" presStyleCnt="3" custLinFactY="4412" custLinFactNeighborX="803" custLinFactNeighborY="100000">
        <dgm:presLayoutVars>
          <dgm:chMax val="0"/>
          <dgm:bulletEnabled val="1"/>
        </dgm:presLayoutVars>
      </dgm:prSet>
      <dgm:spPr/>
    </dgm:pt>
    <dgm:pt modelId="{A028B8AB-3F55-4A74-8F67-CF69EFC78D61}" type="pres">
      <dgm:prSet presAssocID="{1DA59B28-DA21-48B1-B743-E47729D2CB31}" presName="spacer" presStyleCnt="0"/>
      <dgm:spPr/>
    </dgm:pt>
    <dgm:pt modelId="{D8C11712-07F9-4C75-B07F-AD2DC5181FBF}" type="pres">
      <dgm:prSet presAssocID="{4A1C6751-A775-4356-BBEA-927C8FFFE3A6}" presName="parentText" presStyleLbl="node1" presStyleIdx="2" presStyleCnt="3" custScaleY="159544" custLinFactY="21719" custLinFactNeighborX="803" custLinFactNeighborY="100000">
        <dgm:presLayoutVars>
          <dgm:chMax val="0"/>
          <dgm:bulletEnabled val="1"/>
        </dgm:presLayoutVars>
      </dgm:prSet>
      <dgm:spPr/>
    </dgm:pt>
  </dgm:ptLst>
  <dgm:cxnLst>
    <dgm:cxn modelId="{E0CA0817-2EAF-4851-85F2-92C1E6296AD7}" srcId="{DB29B75F-EEDE-41C2-8669-95829467B201}" destId="{4A1C6751-A775-4356-BBEA-927C8FFFE3A6}" srcOrd="2" destOrd="0" parTransId="{3DB2DF41-A873-4BDD-A87E-F2918EB251AC}" sibTransId="{F343CC8E-EFA8-4703-8049-3DD9F0B7F2B9}"/>
    <dgm:cxn modelId="{53287974-21F7-409A-81F9-0FCC865FB58B}" type="presOf" srcId="{DB29B75F-EEDE-41C2-8669-95829467B201}" destId="{3657FFCF-EC61-4E00-A863-A8288CDF1221}" srcOrd="0" destOrd="0" presId="urn:microsoft.com/office/officeart/2005/8/layout/vList2"/>
    <dgm:cxn modelId="{2D544690-BE68-4858-965F-7514A943E684}" type="presOf" srcId="{9916398D-75C9-4233-9EE8-B192514D3793}" destId="{21003DA3-2BE0-4A37-8212-5553B58A1600}" srcOrd="0" destOrd="0" presId="urn:microsoft.com/office/officeart/2005/8/layout/vList2"/>
    <dgm:cxn modelId="{5BCFAA9E-2E10-4C65-9D3E-71D8C2398FA1}" srcId="{DB29B75F-EEDE-41C2-8669-95829467B201}" destId="{9916398D-75C9-4233-9EE8-B192514D3793}" srcOrd="0" destOrd="0" parTransId="{7AF708AF-6527-4BC4-8359-E735CAB5D86F}" sibTransId="{49E73486-9ECD-48A7-A65D-969D4E0CCC7C}"/>
    <dgm:cxn modelId="{414E45BE-D4C8-4467-AF80-CABBD161138A}" type="presOf" srcId="{D59B08F6-A8AB-4B9B-87D5-E8A5DD8C737A}" destId="{6CF0D9CA-4A5B-4F43-932A-253D3C70677E}" srcOrd="0" destOrd="0" presId="urn:microsoft.com/office/officeart/2005/8/layout/vList2"/>
    <dgm:cxn modelId="{A7F1B6C4-2607-4FBD-87A6-F560FCD1641A}" srcId="{DB29B75F-EEDE-41C2-8669-95829467B201}" destId="{D59B08F6-A8AB-4B9B-87D5-E8A5DD8C737A}" srcOrd="1" destOrd="0" parTransId="{9C74322C-9FE5-4CAD-9080-EC3B6288C072}" sibTransId="{1DA59B28-DA21-48B1-B743-E47729D2CB31}"/>
    <dgm:cxn modelId="{91EC05EC-5571-4DA4-882B-E44BBB8CFCAF}" type="presOf" srcId="{4A1C6751-A775-4356-BBEA-927C8FFFE3A6}" destId="{D8C11712-07F9-4C75-B07F-AD2DC5181FBF}" srcOrd="0" destOrd="0" presId="urn:microsoft.com/office/officeart/2005/8/layout/vList2"/>
    <dgm:cxn modelId="{53684410-B98E-46D0-852E-33584564146B}" type="presParOf" srcId="{3657FFCF-EC61-4E00-A863-A8288CDF1221}" destId="{21003DA3-2BE0-4A37-8212-5553B58A1600}" srcOrd="0" destOrd="0" presId="urn:microsoft.com/office/officeart/2005/8/layout/vList2"/>
    <dgm:cxn modelId="{70692ADE-B611-4F30-9B85-A2F0D18728DB}" type="presParOf" srcId="{3657FFCF-EC61-4E00-A863-A8288CDF1221}" destId="{1DC7367B-997E-4AC8-B8FC-B61C7FE9431E}" srcOrd="1" destOrd="0" presId="urn:microsoft.com/office/officeart/2005/8/layout/vList2"/>
    <dgm:cxn modelId="{4FF683D2-53ED-4B8D-BC1E-BC82A2FA47AE}" type="presParOf" srcId="{3657FFCF-EC61-4E00-A863-A8288CDF1221}" destId="{6CF0D9CA-4A5B-4F43-932A-253D3C70677E}" srcOrd="2" destOrd="0" presId="urn:microsoft.com/office/officeart/2005/8/layout/vList2"/>
    <dgm:cxn modelId="{00ED569B-692E-42E6-81DA-872B2A1E0AA3}" type="presParOf" srcId="{3657FFCF-EC61-4E00-A863-A8288CDF1221}" destId="{A028B8AB-3F55-4A74-8F67-CF69EFC78D61}" srcOrd="3" destOrd="0" presId="urn:microsoft.com/office/officeart/2005/8/layout/vList2"/>
    <dgm:cxn modelId="{B638D5A1-9200-4F64-896A-486BAC559D16}" type="presParOf" srcId="{3657FFCF-EC61-4E00-A863-A8288CDF1221}" destId="{D8C11712-07F9-4C75-B07F-AD2DC5181FB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03DA3-2BE0-4A37-8212-5553B58A1600}">
      <dsp:nvSpPr>
        <dsp:cNvPr id="0" name=""/>
        <dsp:cNvSpPr/>
      </dsp:nvSpPr>
      <dsp:spPr>
        <a:xfrm>
          <a:off x="0" y="200738"/>
          <a:ext cx="6467774" cy="1293581"/>
        </a:xfrm>
        <a:prstGeom prst="roundRect">
          <a:avLst/>
        </a:prstGeom>
        <a:solidFill>
          <a:srgbClr val="AFAE8C"/>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i="0" kern="1200" dirty="0"/>
            <a:t>Completitud</a:t>
          </a:r>
          <a:r>
            <a:rPr lang="es-ES" sz="1800" b="0" i="0" kern="1200" dirty="0"/>
            <a:t>: Altamente completa en las primeras columnas (</a:t>
          </a:r>
          <a:r>
            <a:rPr lang="es-ES" sz="1800" b="0" i="1" kern="1200" dirty="0"/>
            <a:t>Diag01</a:t>
          </a:r>
          <a:r>
            <a:rPr lang="es-ES" sz="1800" b="0" i="0" kern="1200" dirty="0"/>
            <a:t> a </a:t>
          </a:r>
          <a:r>
            <a:rPr lang="es-ES" sz="1800" b="0" i="1" kern="1200" dirty="0"/>
            <a:t>Diag05</a:t>
          </a:r>
          <a:r>
            <a:rPr lang="es-ES" sz="1800" b="0" i="0" kern="1200" dirty="0"/>
            <a:t>), decreciente después de </a:t>
          </a:r>
          <a:r>
            <a:rPr lang="es-ES" sz="1800" b="0" i="1" kern="1200" dirty="0"/>
            <a:t>Diag. 06</a:t>
          </a:r>
          <a:r>
            <a:rPr lang="es-ES" sz="1800" b="0" i="0" kern="1200" dirty="0"/>
            <a:t>.</a:t>
          </a:r>
          <a:endParaRPr lang="en-US" sz="1800" kern="1200" dirty="0"/>
        </a:p>
      </dsp:txBody>
      <dsp:txXfrm>
        <a:off x="63147" y="263885"/>
        <a:ext cx="6341480" cy="1167287"/>
      </dsp:txXfrm>
    </dsp:sp>
    <dsp:sp modelId="{6CF0D9CA-4A5B-4F43-932A-253D3C70677E}">
      <dsp:nvSpPr>
        <dsp:cNvPr id="0" name=""/>
        <dsp:cNvSpPr/>
      </dsp:nvSpPr>
      <dsp:spPr>
        <a:xfrm>
          <a:off x="0" y="1580192"/>
          <a:ext cx="6467774" cy="1293581"/>
        </a:xfrm>
        <a:prstGeom prst="roundRect">
          <a:avLst/>
        </a:prstGeom>
        <a:solidFill>
          <a:schemeClr val="accent2">
            <a:lumMod val="75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i="0" kern="1200" dirty="0"/>
            <a:t>Correctitud</a:t>
          </a:r>
          <a:r>
            <a:rPr lang="es-ES" sz="1800" b="0" i="0" kern="1200" dirty="0"/>
            <a:t>: Generalmente buena, aunque hay muchos valores únicos que podrían investigarse si hay errores de tipeo del médico</a:t>
          </a:r>
          <a:r>
            <a:rPr lang="es-ES" sz="1600" b="0" i="0" kern="1200" dirty="0"/>
            <a:t>.</a:t>
          </a:r>
          <a:endParaRPr lang="en-US" sz="1600" kern="1200" dirty="0"/>
        </a:p>
      </dsp:txBody>
      <dsp:txXfrm>
        <a:off x="63147" y="1643339"/>
        <a:ext cx="6341480" cy="1167287"/>
      </dsp:txXfrm>
    </dsp:sp>
    <dsp:sp modelId="{D8C11712-07F9-4C75-B07F-AD2DC5181FBF}">
      <dsp:nvSpPr>
        <dsp:cNvPr id="0" name=""/>
        <dsp:cNvSpPr/>
      </dsp:nvSpPr>
      <dsp:spPr>
        <a:xfrm>
          <a:off x="0" y="3017438"/>
          <a:ext cx="6467774" cy="2063831"/>
        </a:xfrm>
        <a:prstGeom prst="roundRect">
          <a:avLst/>
        </a:prstGeom>
        <a:solidFill>
          <a:schemeClr val="accent2">
            <a:lumMod val="50000"/>
          </a:schemeClr>
        </a:soli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i="0" kern="1200" dirty="0" err="1"/>
            <a:t>Outliers</a:t>
          </a:r>
          <a:r>
            <a:rPr lang="es-ES" sz="1800" b="1" i="0" kern="1200" dirty="0"/>
            <a:t>:</a:t>
          </a:r>
          <a:r>
            <a:rPr lang="es-ES" sz="1800" b="0" i="0" kern="1200" dirty="0"/>
            <a:t> Aquellos códigos que tienen una frecuencia muy baja, es decir, que aparecen muy pocas veces comparado con el resto. Esto tiene sentido porque códigos muy poco frecuentes pueden ser errores de ingreso, diagnósticos extremadamente raros, o simplemente irrelevantes para la predicción del GRD.</a:t>
          </a:r>
          <a:endParaRPr lang="en-US" sz="1800" kern="1200" dirty="0"/>
        </a:p>
      </dsp:txBody>
      <dsp:txXfrm>
        <a:off x="100748" y="3118186"/>
        <a:ext cx="6266278" cy="18623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96335-927A-4878-A7C1-4B894F1B689E}" type="datetimeFigureOut">
              <a:rPr lang="es-CL" smtClean="0"/>
              <a:t>29-04-2025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0B694-96B5-4C0E-9B54-036C8848D760}" type="slidenum">
              <a:rPr lang="es-CL" smtClean="0"/>
              <a:t>‹Nº›</a:t>
            </a:fld>
            <a:endParaRPr lang="es-CL"/>
          </a:p>
        </p:txBody>
      </p:sp>
    </p:spTree>
    <p:extLst>
      <p:ext uri="{BB962C8B-B14F-4D97-AF65-F5344CB8AC3E}">
        <p14:creationId xmlns:p14="http://schemas.microsoft.com/office/powerpoint/2010/main" val="3955040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250B694-96B5-4C0E-9B54-036C8848D760}" type="slidenum">
              <a:rPr lang="es-CL" smtClean="0"/>
              <a:t>1</a:t>
            </a:fld>
            <a:endParaRPr lang="es-CL"/>
          </a:p>
        </p:txBody>
      </p:sp>
    </p:spTree>
    <p:extLst>
      <p:ext uri="{BB962C8B-B14F-4D97-AF65-F5344CB8AC3E}">
        <p14:creationId xmlns:p14="http://schemas.microsoft.com/office/powerpoint/2010/main" val="37345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250B694-96B5-4C0E-9B54-036C8848D760}" type="slidenum">
              <a:rPr lang="es-CL" smtClean="0"/>
              <a:t>3</a:t>
            </a:fld>
            <a:endParaRPr lang="es-CL"/>
          </a:p>
        </p:txBody>
      </p:sp>
    </p:spTree>
    <p:extLst>
      <p:ext uri="{BB962C8B-B14F-4D97-AF65-F5344CB8AC3E}">
        <p14:creationId xmlns:p14="http://schemas.microsoft.com/office/powerpoint/2010/main" val="218362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250B694-96B5-4C0E-9B54-036C8848D760}" type="slidenum">
              <a:rPr lang="es-CL" smtClean="0"/>
              <a:t>5</a:t>
            </a:fld>
            <a:endParaRPr lang="es-CL"/>
          </a:p>
        </p:txBody>
      </p:sp>
    </p:spTree>
    <p:extLst>
      <p:ext uri="{BB962C8B-B14F-4D97-AF65-F5344CB8AC3E}">
        <p14:creationId xmlns:p14="http://schemas.microsoft.com/office/powerpoint/2010/main" val="53865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4250B694-96B5-4C0E-9B54-036C8848D760}" type="slidenum">
              <a:rPr lang="es-CL" smtClean="0"/>
              <a:t>7</a:t>
            </a:fld>
            <a:endParaRPr lang="es-CL"/>
          </a:p>
        </p:txBody>
      </p:sp>
    </p:spTree>
    <p:extLst>
      <p:ext uri="{BB962C8B-B14F-4D97-AF65-F5344CB8AC3E}">
        <p14:creationId xmlns:p14="http://schemas.microsoft.com/office/powerpoint/2010/main" val="1056216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2257902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DA38F49-B3E2-4BF0-BEC7-C30D34ABBB8D}" type="datetime1">
              <a:rPr lang="en-US" smtClean="0"/>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1679251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1203902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9143760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23304375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6180147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687531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2430677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7141198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5812400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DA38F49-B3E2-4BF0-BEC7-C30D34ABBB8D}" type="datetime1">
              <a:rPr lang="en-US" smtClean="0"/>
              <a:t>4/29/2025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5235242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3413379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4/29/2025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4759303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DA38F49-B3E2-4BF0-BEC7-C30D34ABBB8D}" type="datetime1">
              <a:rPr lang="en-US" smtClean="0"/>
              <a:t>4/29/2025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3899864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38F49-B3E2-4BF0-BEC7-C30D34ABBB8D}" type="datetime1">
              <a:rPr lang="en-US" smtClean="0"/>
              <a:t>4/29/2025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27497874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DA38F49-B3E2-4BF0-BEC7-C30D34ABBB8D}" type="datetime1">
              <a:rPr lang="en-US" smtClean="0"/>
              <a:t>4/29/2025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3819634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7DA38F49-B3E2-4BF0-BEC7-C30D34ABBB8D}" type="datetime1">
              <a:rPr lang="en-US" smtClean="0"/>
              <a:t>4/29/2025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0662911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DA38F49-B3E2-4BF0-BEC7-C30D34ABBB8D}" type="datetime1">
              <a:rPr lang="en-US" smtClean="0"/>
              <a:t>4/29/2025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0C12960-6E85-460F-B6E3-5B82CB31AF3D}" type="slidenum">
              <a:rPr lang="en-US" smtClean="0"/>
              <a:t>‹Nº›</a:t>
            </a:fld>
            <a:endParaRPr lang="en-US"/>
          </a:p>
        </p:txBody>
      </p:sp>
    </p:spTree>
    <p:extLst>
      <p:ext uri="{BB962C8B-B14F-4D97-AF65-F5344CB8AC3E}">
        <p14:creationId xmlns:p14="http://schemas.microsoft.com/office/powerpoint/2010/main" val="10793359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pmc.ncbi.nlm.nih.gov/articles/PMC8701302/"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nature.com/articles/s41746-023-00989-3"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ídeo 3" descr="Paquetes de cajas">
            <a:extLst>
              <a:ext uri="{FF2B5EF4-FFF2-40B4-BE49-F238E27FC236}">
                <a16:creationId xmlns:a16="http://schemas.microsoft.com/office/drawing/2014/main" id="{89C4674A-862F-DC9A-5A2B-AB0F0F50D9FD}"/>
              </a:ext>
            </a:extLst>
          </p:cNvPr>
          <p:cNvPicPr>
            <a:picLocks noChangeAspect="1"/>
          </p:cNvPicPr>
          <p:nvPr>
            <a:videoFile r:link="rId2"/>
            <p:extLst>
              <p:ext uri="{DAA4B4D4-6D71-4841-9C94-3DE7FCFB9230}">
                <p14:media xmlns:p14="http://schemas.microsoft.com/office/powerpoint/2010/main" r:embed="rId1"/>
              </p:ext>
            </p:extLst>
          </p:nvPr>
        </p:nvPicPr>
        <p:blipFill>
          <a:blip r:embed="rId5">
            <a:alphaModFix/>
          </a:blip>
          <a:srcRect r="-1" b="283"/>
          <a:stretch/>
        </p:blipFill>
        <p:spPr>
          <a:xfrm>
            <a:off x="-406" y="0"/>
            <a:ext cx="12191979" cy="6857990"/>
          </a:xfrm>
          <a:prstGeom prst="rect">
            <a:avLst/>
          </a:prstGeom>
          <a:solidFill>
            <a:schemeClr val="accent2"/>
          </a:solidFill>
        </p:spPr>
      </p:pic>
      <p:sp>
        <p:nvSpPr>
          <p:cNvPr id="5" name="Rectángulo: esquinas redondeadas 4">
            <a:extLst>
              <a:ext uri="{FF2B5EF4-FFF2-40B4-BE49-F238E27FC236}">
                <a16:creationId xmlns:a16="http://schemas.microsoft.com/office/drawing/2014/main" id="{039D099E-EE5A-46AD-8859-EC18D49EA46D}"/>
              </a:ext>
            </a:extLst>
          </p:cNvPr>
          <p:cNvSpPr/>
          <p:nvPr/>
        </p:nvSpPr>
        <p:spPr>
          <a:xfrm>
            <a:off x="163413" y="64925"/>
            <a:ext cx="11864340" cy="2571740"/>
          </a:xfrm>
          <a:prstGeom prst="roundRect">
            <a:avLst/>
          </a:prstGeom>
          <a:solidFill>
            <a:schemeClr val="bg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lumMod val="95000"/>
                  <a:alpha val="10000"/>
                </a:schemeClr>
              </a:solidFill>
            </a:endParaRPr>
          </a:p>
        </p:txBody>
      </p:sp>
      <p:sp>
        <p:nvSpPr>
          <p:cNvPr id="2" name="Título 1">
            <a:extLst>
              <a:ext uri="{FF2B5EF4-FFF2-40B4-BE49-F238E27FC236}">
                <a16:creationId xmlns:a16="http://schemas.microsoft.com/office/drawing/2014/main" id="{B75901A2-05D4-0DE5-D5BA-81FD6F1C924C}"/>
              </a:ext>
            </a:extLst>
          </p:cNvPr>
          <p:cNvSpPr>
            <a:spLocks noGrp="1"/>
          </p:cNvSpPr>
          <p:nvPr>
            <p:ph type="ctrTitle"/>
          </p:nvPr>
        </p:nvSpPr>
        <p:spPr>
          <a:xfrm>
            <a:off x="402607" y="389603"/>
            <a:ext cx="9491472" cy="2560312"/>
          </a:xfrm>
        </p:spPr>
        <p:txBody>
          <a:bodyPr anchor="b">
            <a:normAutofit/>
          </a:bodyPr>
          <a:lstStyle/>
          <a:p>
            <a:pPr algn="l" rtl="0">
              <a:lnSpc>
                <a:spcPct val="90000"/>
              </a:lnSpc>
            </a:pPr>
            <a:r>
              <a:rPr lang="es-ES" sz="4000" b="1" i="0" u="none" strike="noStrike" dirty="0">
                <a:solidFill>
                  <a:srgbClr val="FFFFFF"/>
                </a:solidFill>
                <a:effectLst/>
                <a:latin typeface="Quattrocento Sans" panose="020F0502020204030204" pitchFamily="34" charset="0"/>
              </a:rPr>
              <a:t>Proyecto 1: Predicción del GRD</a:t>
            </a:r>
            <a:br>
              <a:rPr lang="es-ES" sz="4000" b="0" dirty="0">
                <a:solidFill>
                  <a:srgbClr val="FFFFFF"/>
                </a:solidFill>
                <a:effectLst/>
              </a:rPr>
            </a:br>
            <a:r>
              <a:rPr lang="es-ES" sz="4000" b="1" i="0" u="none" strike="noStrike" dirty="0">
                <a:solidFill>
                  <a:srgbClr val="FFFFFF"/>
                </a:solidFill>
                <a:effectLst/>
                <a:latin typeface="Quattrocento Sans" panose="020F0502020204030204" pitchFamily="34" charset="0"/>
              </a:rPr>
              <a:t>CINF04 - Aprendizaje de Máquina</a:t>
            </a:r>
            <a:br>
              <a:rPr lang="es-ES" sz="4000" b="1" i="0" u="none" strike="noStrike" dirty="0">
                <a:solidFill>
                  <a:srgbClr val="FFFFFF"/>
                </a:solidFill>
                <a:effectLst/>
                <a:latin typeface="Quattrocento Sans" panose="020F0502020204030204" pitchFamily="34" charset="0"/>
              </a:rPr>
            </a:br>
            <a:r>
              <a:rPr lang="es-ES" sz="1600" b="1" i="0" u="none" strike="noStrike" dirty="0">
                <a:solidFill>
                  <a:srgbClr val="FFFFFF"/>
                </a:solidFill>
                <a:effectLst/>
                <a:latin typeface="Quattrocento Sans" panose="020F0502020204030204" pitchFamily="34" charset="0"/>
              </a:rPr>
              <a:t> </a:t>
            </a:r>
            <a:br>
              <a:rPr lang="es-ES" sz="3400" b="1" i="0" u="none" strike="noStrike" dirty="0">
                <a:solidFill>
                  <a:srgbClr val="FFFFFF"/>
                </a:solidFill>
                <a:effectLst/>
                <a:latin typeface="Quattrocento Sans" panose="020F0502020204030204" pitchFamily="34" charset="0"/>
              </a:rPr>
            </a:br>
            <a:r>
              <a:rPr lang="es-ES" sz="2200" b="0" i="0" u="none" strike="noStrike" dirty="0">
                <a:solidFill>
                  <a:srgbClr val="FFFFFF"/>
                </a:solidFill>
                <a:effectLst/>
                <a:latin typeface="Quattrocento Sans" panose="020B0502050000020003" pitchFamily="34" charset="0"/>
              </a:rPr>
              <a:t>Facultad de Ingeniería</a:t>
            </a:r>
            <a:br>
              <a:rPr lang="es-ES" sz="2200" b="0" i="0" u="none" strike="noStrike" dirty="0">
                <a:solidFill>
                  <a:srgbClr val="FFFFFF"/>
                </a:solidFill>
                <a:effectLst/>
                <a:latin typeface="Quattrocento Sans" panose="020B0502050000020003" pitchFamily="34" charset="0"/>
              </a:rPr>
            </a:br>
            <a:r>
              <a:rPr lang="es-ES" sz="2200" b="0" i="0" u="none" strike="noStrike" dirty="0">
                <a:solidFill>
                  <a:srgbClr val="FFFFFF"/>
                </a:solidFill>
                <a:effectLst/>
                <a:latin typeface="Quattrocento Sans" panose="020B0502050000020003" pitchFamily="34" charset="0"/>
              </a:rPr>
              <a:t>Ingeniería Civil Informática</a:t>
            </a:r>
            <a:br>
              <a:rPr lang="es-ES" sz="3400" dirty="0">
                <a:solidFill>
                  <a:srgbClr val="FFFFFF"/>
                </a:solidFill>
              </a:rPr>
            </a:br>
            <a:endParaRPr lang="es-CL" sz="3400" dirty="0">
              <a:solidFill>
                <a:srgbClr val="FFFFFF"/>
              </a:solidFill>
            </a:endParaRPr>
          </a:p>
        </p:txBody>
      </p:sp>
      <p:sp>
        <p:nvSpPr>
          <p:cNvPr id="3" name="Subtítulo 2">
            <a:extLst>
              <a:ext uri="{FF2B5EF4-FFF2-40B4-BE49-F238E27FC236}">
                <a16:creationId xmlns:a16="http://schemas.microsoft.com/office/drawing/2014/main" id="{C0040FE5-9918-1567-3CB4-16B9FB0DA15A}"/>
              </a:ext>
            </a:extLst>
          </p:cNvPr>
          <p:cNvSpPr>
            <a:spLocks noGrp="1"/>
          </p:cNvSpPr>
          <p:nvPr>
            <p:ph type="subTitle" idx="1"/>
          </p:nvPr>
        </p:nvSpPr>
        <p:spPr>
          <a:xfrm>
            <a:off x="856129" y="4494025"/>
            <a:ext cx="10933264" cy="1974372"/>
          </a:xfrm>
        </p:spPr>
        <p:txBody>
          <a:bodyPr anchor="t">
            <a:normAutofit fontScale="25000" lnSpcReduction="20000"/>
          </a:bodyPr>
          <a:lstStyle/>
          <a:p>
            <a:pPr algn="l" rtl="0">
              <a:buNone/>
            </a:pPr>
            <a:r>
              <a:rPr lang="es-CL" sz="7200" b="1" i="0" u="none" strike="noStrike" dirty="0">
                <a:effectLst/>
                <a:latin typeface="Quattrocento Sans" panose="020B0502050000020003" pitchFamily="34" charset="0"/>
              </a:rPr>
              <a:t>Integrantes:</a:t>
            </a:r>
            <a:endParaRPr lang="es-CL" sz="7200" b="1" dirty="0">
              <a:effectLst/>
            </a:endParaRPr>
          </a:p>
          <a:p>
            <a:pPr lvl="1" algn="l" fontAlgn="base">
              <a:buFont typeface="Arial" panose="020B0604020202020204" pitchFamily="34" charset="0"/>
              <a:buChar char="•"/>
            </a:pPr>
            <a:r>
              <a:rPr lang="es-CL" sz="6900" i="0" u="none" strike="noStrike" dirty="0">
                <a:effectLst/>
                <a:latin typeface="Quattrocento Sans" panose="020B0502050000020003" pitchFamily="34" charset="0"/>
              </a:rPr>
              <a:t> 	Martín Alejandro Ibaceta Henríquez (NRC: 8229)</a:t>
            </a:r>
            <a:endParaRPr lang="es-CL" sz="6900" i="0" u="none" strike="noStrike" dirty="0">
              <a:effectLst/>
              <a:latin typeface="Arial" panose="020B0604020202020204" pitchFamily="34" charset="0"/>
            </a:endParaRPr>
          </a:p>
          <a:p>
            <a:pPr lvl="1" algn="l" fontAlgn="base">
              <a:buFont typeface="Arial" panose="020B0604020202020204" pitchFamily="34" charset="0"/>
              <a:buChar char="•"/>
            </a:pPr>
            <a:r>
              <a:rPr lang="es-CL" sz="6900" i="0" u="none" strike="noStrike" dirty="0">
                <a:effectLst/>
                <a:latin typeface="Quattrocento Sans" panose="020B0502050000020003" pitchFamily="34" charset="0"/>
              </a:rPr>
              <a:t> 	Alejandro Iván Marco </a:t>
            </a:r>
            <a:r>
              <a:rPr lang="es-CL" sz="6900" i="0" u="none" strike="noStrike" dirty="0" err="1">
                <a:effectLst/>
                <a:latin typeface="Quattrocento Sans" panose="020B0502050000020003" pitchFamily="34" charset="0"/>
              </a:rPr>
              <a:t>Hannus</a:t>
            </a:r>
            <a:r>
              <a:rPr lang="es-CL" sz="6900" i="0" u="none" strike="noStrike" dirty="0">
                <a:effectLst/>
                <a:latin typeface="Quattrocento Sans" panose="020B0502050000020003" pitchFamily="34" charset="0"/>
              </a:rPr>
              <a:t> (NRC: 8229)</a:t>
            </a:r>
            <a:endParaRPr lang="es-CL" sz="6900" i="0" u="none" strike="noStrike" dirty="0">
              <a:effectLst/>
              <a:latin typeface="Arial" panose="020B0604020202020204" pitchFamily="34" charset="0"/>
            </a:endParaRPr>
          </a:p>
          <a:p>
            <a:pPr lvl="1" algn="l" fontAlgn="base">
              <a:buFont typeface="Arial" panose="020B0604020202020204" pitchFamily="34" charset="0"/>
              <a:buChar char="•"/>
            </a:pPr>
            <a:r>
              <a:rPr lang="es-CL" sz="6900" dirty="0">
                <a:effectLst/>
                <a:latin typeface="Quattrocento Sans" panose="020B0502050000020003" pitchFamily="34" charset="0"/>
              </a:rPr>
              <a:t> 	</a:t>
            </a:r>
            <a:r>
              <a:rPr lang="es-CL" sz="6900" i="0" u="none" strike="noStrike" dirty="0">
                <a:effectLst/>
                <a:latin typeface="Quattrocento Sans" panose="020B0502050000020003" pitchFamily="34" charset="0"/>
              </a:rPr>
              <a:t>Luis Alberto Núñez Acuña (NRC: 8230)</a:t>
            </a:r>
            <a:endParaRPr lang="es-CL" sz="6900" i="0" u="none" strike="noStrike" dirty="0">
              <a:effectLst/>
              <a:latin typeface="Arial" panose="020B0604020202020204" pitchFamily="34" charset="0"/>
            </a:endParaRPr>
          </a:p>
          <a:p>
            <a:pPr lvl="1" algn="l" fontAlgn="base">
              <a:buFont typeface="Arial" panose="020B0604020202020204" pitchFamily="34" charset="0"/>
              <a:buChar char="•"/>
            </a:pPr>
            <a:r>
              <a:rPr lang="es-CL" sz="6900" i="0" u="none" strike="noStrike" dirty="0">
                <a:effectLst/>
                <a:latin typeface="Quattrocento Sans" panose="020B0502050000020003" pitchFamily="34" charset="0"/>
              </a:rPr>
              <a:t> 	Luis Nicolás Núñez Castro (NRC: 8230)</a:t>
            </a:r>
            <a:endParaRPr lang="es-CL" sz="6900" i="0" u="none" strike="noStrike" dirty="0">
              <a:effectLst/>
              <a:latin typeface="Arial" panose="020B0604020202020204" pitchFamily="34" charset="0"/>
            </a:endParaRPr>
          </a:p>
          <a:p>
            <a:pPr lvl="1" algn="l" fontAlgn="base">
              <a:buFont typeface="Arial" panose="020B0604020202020204" pitchFamily="34" charset="0"/>
              <a:buChar char="•"/>
            </a:pPr>
            <a:r>
              <a:rPr lang="es-CL" sz="6900" i="0" u="none" strike="noStrike" dirty="0">
                <a:effectLst/>
                <a:latin typeface="Quattrocento Sans" panose="020B0502050000020003" pitchFamily="34" charset="0"/>
              </a:rPr>
              <a:t> 	Felipe Ignacio Rodríguez Proboste (NRC: 8229)</a:t>
            </a:r>
            <a:endParaRPr lang="es-CL" sz="6900" i="0" u="none" strike="noStrike" dirty="0">
              <a:effectLst/>
              <a:latin typeface="Arial" panose="020B0604020202020204" pitchFamily="34" charset="0"/>
            </a:endParaRPr>
          </a:p>
          <a:p>
            <a:endParaRPr lang="es-CL" dirty="0">
              <a:solidFill>
                <a:srgbClr val="FFFFFF"/>
              </a:solidFill>
            </a:endParaRPr>
          </a:p>
        </p:txBody>
      </p:sp>
      <p:pic>
        <p:nvPicPr>
          <p:cNvPr id="1030" name="Picture 6">
            <a:extLst>
              <a:ext uri="{FF2B5EF4-FFF2-40B4-BE49-F238E27FC236}">
                <a16:creationId xmlns:a16="http://schemas.microsoft.com/office/drawing/2014/main" id="{DAB288E5-B38B-EC0E-ED53-7274379C6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9543" y="137170"/>
            <a:ext cx="2609850" cy="242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059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D4913-E155-BF44-A1CA-B599AE6F7E04}"/>
              </a:ext>
            </a:extLst>
          </p:cNvPr>
          <p:cNvSpPr>
            <a:spLocks noGrp="1"/>
          </p:cNvSpPr>
          <p:nvPr>
            <p:ph type="title"/>
          </p:nvPr>
        </p:nvSpPr>
        <p:spPr>
          <a:xfrm>
            <a:off x="974179" y="714375"/>
            <a:ext cx="3332955" cy="5076826"/>
          </a:xfrm>
        </p:spPr>
        <p:txBody>
          <a:bodyPr anchor="ctr">
            <a:normAutofit/>
          </a:bodyPr>
          <a:lstStyle/>
          <a:p>
            <a:r>
              <a:rPr lang="es-CL" sz="3400" b="1" i="0" u="none" strike="noStrike" dirty="0">
                <a:effectLst/>
                <a:latin typeface="Quattrocento Sans" panose="020B0502050000020003" pitchFamily="34" charset="0"/>
              </a:rPr>
              <a:t>Revisión Bibliográfica</a:t>
            </a:r>
            <a:endParaRPr lang="es-CL" sz="3400" dirty="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Marcador de contenido 2">
            <a:extLst>
              <a:ext uri="{FF2B5EF4-FFF2-40B4-BE49-F238E27FC236}">
                <a16:creationId xmlns:a16="http://schemas.microsoft.com/office/drawing/2014/main" id="{B1D1AF09-8F9F-A595-DBA7-60D27157FE39}"/>
              </a:ext>
            </a:extLst>
          </p:cNvPr>
          <p:cNvSpPr>
            <a:spLocks noGrp="1"/>
          </p:cNvSpPr>
          <p:nvPr>
            <p:ph idx="1"/>
          </p:nvPr>
        </p:nvSpPr>
        <p:spPr>
          <a:xfrm>
            <a:off x="4968559" y="890587"/>
            <a:ext cx="6703137" cy="5076825"/>
          </a:xfrm>
        </p:spPr>
        <p:txBody>
          <a:bodyPr>
            <a:normAutofit/>
          </a:bodyPr>
          <a:lstStyle/>
          <a:p>
            <a:pPr rtl="0"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En la actualidad, el auge de los modelos predictivos de inteligencia artificial ha comenzado a favorecer su aplicación en diversas áreas.</a:t>
            </a:r>
          </a:p>
          <a:p>
            <a:pPr rtl="0"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Específicamente, en el sector de la salud, se atribuye un índice de adopción por debajo del promedio.</a:t>
            </a:r>
            <a:endParaRPr lang="es-ES" b="0" i="0" u="none" strike="noStrike" dirty="0">
              <a:solidFill>
                <a:schemeClr val="tx1"/>
              </a:solidFill>
              <a:effectLst/>
              <a:latin typeface="Quattrocento Sans" panose="020B0502050000020003" pitchFamily="34" charset="0"/>
            </a:endParaRPr>
          </a:p>
          <a:p>
            <a:pPr rtl="0"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En consecuencia, se observa un elevado margen de error en los Grupos Relacionados de Diagnóstico (GRD), dada una sobrecarga laboral, la deficiente documentación o la falta de herramientas computacionales de apoyo.</a:t>
            </a:r>
            <a:endParaRPr lang="es-ES" b="0" i="0" u="none" strike="noStrike" dirty="0">
              <a:solidFill>
                <a:schemeClr val="tx1"/>
              </a:solidFill>
              <a:effectLst/>
              <a:latin typeface="Quattrocento Sans" panose="020B0502050000020003" pitchFamily="34" charset="0"/>
            </a:endParaRPr>
          </a:p>
          <a:p>
            <a:pPr rtl="0">
              <a:lnSpc>
                <a:spcPct val="90000"/>
              </a:lnSpc>
              <a:buNone/>
            </a:pPr>
            <a:r>
              <a:rPr lang="es-CL" b="0" i="0" u="none" strike="noStrike" dirty="0">
                <a:solidFill>
                  <a:schemeClr val="tx1"/>
                </a:solidFill>
                <a:effectLst/>
                <a:latin typeface="Arial" panose="020B0604020202020204" pitchFamily="34" charset="0"/>
              </a:rPr>
              <a:t>Referencias:</a:t>
            </a:r>
            <a:endParaRPr lang="es-CL" b="0" dirty="0">
              <a:solidFill>
                <a:schemeClr val="tx1"/>
              </a:solidFill>
              <a:effectLst/>
            </a:endParaRPr>
          </a:p>
          <a:p>
            <a:pPr rtl="0">
              <a:lnSpc>
                <a:spcPct val="90000"/>
              </a:lnSpc>
              <a:buNone/>
            </a:pPr>
            <a:r>
              <a:rPr lang="es-CL" b="0" i="0" u="none" strike="noStrike" dirty="0">
                <a:solidFill>
                  <a:schemeClr val="tx1"/>
                </a:solidFill>
                <a:effectLst/>
                <a:latin typeface="Arial" panose="020B0604020202020204" pitchFamily="34" charset="0"/>
              </a:rPr>
              <a:t>  </a:t>
            </a:r>
            <a:r>
              <a:rPr lang="es-CL" b="0" i="0" u="sng"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https://pmc.ncbi.nlm.nih.gov/articles/PMC8701302/</a:t>
            </a:r>
            <a:endParaRPr lang="es-CL" b="0" dirty="0">
              <a:solidFill>
                <a:schemeClr val="tx1"/>
              </a:solidFill>
              <a:effectLst/>
            </a:endParaRPr>
          </a:p>
          <a:p>
            <a:pPr>
              <a:lnSpc>
                <a:spcPct val="90000"/>
              </a:lnSpc>
              <a:buNone/>
            </a:pPr>
            <a:r>
              <a:rPr lang="es-CL" b="0" i="0" u="none" strike="noStrike" dirty="0">
                <a:solidFill>
                  <a:schemeClr val="tx1"/>
                </a:solidFill>
                <a:effectLst/>
                <a:latin typeface="Arial" panose="020B0604020202020204" pitchFamily="34" charset="0"/>
              </a:rPr>
              <a:t>  </a:t>
            </a:r>
            <a:r>
              <a:rPr lang="es-CL" b="0" i="0" u="sng" strike="noStrike"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https://www.nature.com/articles/s41746-023-00989-3</a:t>
            </a:r>
            <a:endParaRPr lang="es-CL" dirty="0">
              <a:solidFill>
                <a:schemeClr val="tx1"/>
              </a:solidFill>
            </a:endParaRPr>
          </a:p>
        </p:txBody>
      </p:sp>
    </p:spTree>
    <p:extLst>
      <p:ext uri="{BB962C8B-B14F-4D97-AF65-F5344CB8AC3E}">
        <p14:creationId xmlns:p14="http://schemas.microsoft.com/office/powerpoint/2010/main" val="73830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F0EF2-8B41-9C0C-33E4-7A64A0844107}"/>
              </a:ext>
            </a:extLst>
          </p:cNvPr>
          <p:cNvSpPr>
            <a:spLocks noGrp="1"/>
          </p:cNvSpPr>
          <p:nvPr>
            <p:ph type="title"/>
          </p:nvPr>
        </p:nvSpPr>
        <p:spPr>
          <a:xfrm>
            <a:off x="669851" y="1430179"/>
            <a:ext cx="3029313" cy="3675908"/>
          </a:xfrm>
        </p:spPr>
        <p:txBody>
          <a:bodyPr anchor="ctr">
            <a:normAutofit/>
          </a:bodyPr>
          <a:lstStyle/>
          <a:p>
            <a:r>
              <a:rPr lang="es-CL" sz="4000" b="1" i="0" u="none" strike="noStrike" dirty="0">
                <a:effectLst/>
                <a:latin typeface="Quattrocento Sans" panose="020B0502050000020003" pitchFamily="34" charset="0"/>
              </a:rPr>
              <a:t>Análisis de Datos</a:t>
            </a:r>
            <a:endParaRPr lang="es-CL" sz="4000" dirty="0">
              <a:effectLst/>
            </a:endParaRPr>
          </a:p>
        </p:txBody>
      </p:sp>
      <p:sp>
        <p:nvSpPr>
          <p:cNvPr id="9" name="Rectangle 8">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Marcador de contenido 2">
            <a:extLst>
              <a:ext uri="{FF2B5EF4-FFF2-40B4-BE49-F238E27FC236}">
                <a16:creationId xmlns:a16="http://schemas.microsoft.com/office/drawing/2014/main" id="{3A17DDB6-A0AC-EA6E-4F78-3A77F1BC27F6}"/>
              </a:ext>
            </a:extLst>
          </p:cNvPr>
          <p:cNvGraphicFramePr>
            <a:graphicFrameLocks noGrp="1"/>
          </p:cNvGraphicFramePr>
          <p:nvPr>
            <p:ph idx="1"/>
            <p:extLst>
              <p:ext uri="{D42A27DB-BD31-4B8C-83A1-F6EECF244321}">
                <p14:modId xmlns:p14="http://schemas.microsoft.com/office/powerpoint/2010/main" val="1721727629"/>
              </p:ext>
            </p:extLst>
          </p:nvPr>
        </p:nvGraphicFramePr>
        <p:xfrm>
          <a:off x="5054375" y="888365"/>
          <a:ext cx="6467774" cy="5081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906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DC059-2A39-3259-FACF-16A41F30546E}"/>
              </a:ext>
            </a:extLst>
          </p:cNvPr>
          <p:cNvSpPr>
            <a:spLocks noGrp="1"/>
          </p:cNvSpPr>
          <p:nvPr>
            <p:ph type="title"/>
          </p:nvPr>
        </p:nvSpPr>
        <p:spPr>
          <a:xfrm>
            <a:off x="1141412" y="609600"/>
            <a:ext cx="10025697" cy="1905000"/>
          </a:xfrm>
        </p:spPr>
        <p:txBody>
          <a:bodyPr/>
          <a:lstStyle/>
          <a:p>
            <a:pPr rtl="0"/>
            <a:r>
              <a:rPr lang="es-ES" sz="2400" b="1" i="0" u="none" strike="noStrike" dirty="0">
                <a:solidFill>
                  <a:srgbClr val="FFFFFF"/>
                </a:solidFill>
                <a:effectLst/>
                <a:latin typeface="Quattrocento Sans" panose="020B0502050000020003" pitchFamily="34" charset="0"/>
              </a:rPr>
              <a:t>Experimentos: Accuracy, Precisión, Recall, F1 y</a:t>
            </a:r>
            <a:r>
              <a:rPr lang="es-ES" sz="2400" i="0" u="none" strike="noStrike" dirty="0">
                <a:solidFill>
                  <a:srgbClr val="FFFFFF"/>
                </a:solidFill>
                <a:effectLst/>
                <a:latin typeface="Quattrocento Sans" panose="020B0502050000020003" pitchFamily="34" charset="0"/>
              </a:rPr>
              <a:t> </a:t>
            </a:r>
            <a:r>
              <a:rPr lang="es-ES" sz="2400" b="1" i="0" u="none" strike="noStrike" dirty="0">
                <a:solidFill>
                  <a:srgbClr val="FFFFFF"/>
                </a:solidFill>
                <a:effectLst/>
                <a:latin typeface="Quattrocento Sans" panose="020B0502050000020003" pitchFamily="34" charset="0"/>
              </a:rPr>
              <a:t>Matriz de Confusión</a:t>
            </a:r>
            <a:br>
              <a:rPr lang="es-ES" b="0" dirty="0">
                <a:effectLst/>
              </a:rPr>
            </a:br>
            <a:br>
              <a:rPr lang="es-ES" dirty="0"/>
            </a:br>
            <a:endParaRPr lang="es-CL" dirty="0"/>
          </a:p>
        </p:txBody>
      </p:sp>
      <p:pic>
        <p:nvPicPr>
          <p:cNvPr id="2050" name="Picture 2">
            <a:extLst>
              <a:ext uri="{FF2B5EF4-FFF2-40B4-BE49-F238E27FC236}">
                <a16:creationId xmlns:a16="http://schemas.microsoft.com/office/drawing/2014/main" id="{060AA5FF-91AD-B37A-B5C1-ED1B7110DD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587" y="1476376"/>
            <a:ext cx="3757613" cy="4400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3D10A0-8BA1-1C16-8F22-0803062FF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65" y="1476375"/>
            <a:ext cx="5535948"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9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C6098-3C4D-C8F6-3E28-1C5D2CAF80DE}"/>
              </a:ext>
            </a:extLst>
          </p:cNvPr>
          <p:cNvSpPr>
            <a:spLocks noGrp="1"/>
          </p:cNvSpPr>
          <p:nvPr>
            <p:ph type="title"/>
          </p:nvPr>
        </p:nvSpPr>
        <p:spPr>
          <a:xfrm>
            <a:off x="1210786" y="4036198"/>
            <a:ext cx="9930448" cy="1335959"/>
          </a:xfrm>
        </p:spPr>
        <p:txBody>
          <a:bodyPr vert="horz" lIns="91440" tIns="45720" rIns="91440" bIns="45720" rtlCol="0" anchor="b">
            <a:normAutofit/>
          </a:bodyPr>
          <a:lstStyle/>
          <a:p>
            <a:pPr>
              <a:lnSpc>
                <a:spcPct val="90000"/>
              </a:lnSpc>
            </a:pPr>
            <a:r>
              <a:rPr lang="en-US" sz="3600" b="1" i="0" u="none" strike="noStrike" dirty="0" err="1">
                <a:effectLst>
                  <a:glow rad="38100">
                    <a:schemeClr val="bg1">
                      <a:lumMod val="65000"/>
                      <a:lumOff val="35000"/>
                      <a:alpha val="50000"/>
                    </a:schemeClr>
                  </a:glow>
                </a:effectLst>
              </a:rPr>
              <a:t>Experimentos</a:t>
            </a:r>
            <a:r>
              <a:rPr lang="en-US" sz="3600" b="1" i="0" u="none" strike="noStrike" dirty="0">
                <a:effectLst>
                  <a:glow rad="38100">
                    <a:schemeClr val="bg1">
                      <a:lumMod val="65000"/>
                      <a:lumOff val="35000"/>
                      <a:alpha val="50000"/>
                    </a:schemeClr>
                  </a:glow>
                </a:effectLst>
              </a:rPr>
              <a:t>: </a:t>
            </a:r>
            <a:r>
              <a:rPr lang="en-US" sz="3600" b="1" i="0" u="none" strike="noStrike" dirty="0" err="1">
                <a:effectLst>
                  <a:glow rad="38100">
                    <a:schemeClr val="bg1">
                      <a:lumMod val="65000"/>
                      <a:lumOff val="35000"/>
                      <a:alpha val="50000"/>
                    </a:schemeClr>
                  </a:glow>
                </a:effectLst>
              </a:rPr>
              <a:t>Gráficos</a:t>
            </a:r>
            <a:r>
              <a:rPr lang="en-US" sz="3600" b="1" i="0" u="none" strike="noStrike" dirty="0">
                <a:effectLst>
                  <a:glow rad="38100">
                    <a:schemeClr val="bg1">
                      <a:lumMod val="65000"/>
                      <a:lumOff val="35000"/>
                      <a:alpha val="50000"/>
                    </a:schemeClr>
                  </a:glow>
                </a:effectLst>
              </a:rPr>
              <a:t> Loss vs. </a:t>
            </a:r>
            <a:r>
              <a:rPr lang="en-US" sz="3600" b="1" i="0" u="none" strike="noStrike" dirty="0" err="1">
                <a:effectLst>
                  <a:glow rad="38100">
                    <a:schemeClr val="bg1">
                      <a:lumMod val="65000"/>
                      <a:lumOff val="35000"/>
                      <a:alpha val="50000"/>
                    </a:schemeClr>
                  </a:glow>
                </a:effectLst>
              </a:rPr>
              <a:t>EpocHs</a:t>
            </a:r>
            <a:r>
              <a:rPr lang="en-US" sz="3600" b="1" i="0" u="none" strike="noStrike" dirty="0">
                <a:effectLst>
                  <a:glow rad="38100">
                    <a:schemeClr val="bg1">
                      <a:lumMod val="65000"/>
                      <a:lumOff val="35000"/>
                      <a:alpha val="50000"/>
                    </a:schemeClr>
                  </a:glow>
                </a:effectLst>
              </a:rPr>
              <a:t> </a:t>
            </a:r>
            <a:endParaRPr lang="en-US" sz="3600" dirty="0">
              <a:effectLst>
                <a:glow rad="38100">
                  <a:schemeClr val="bg1">
                    <a:lumMod val="65000"/>
                    <a:lumOff val="35000"/>
                    <a:alpha val="50000"/>
                  </a:schemeClr>
                </a:glow>
              </a:effectLst>
            </a:endParaRPr>
          </a:p>
        </p:txBody>
      </p:sp>
      <p:sp>
        <p:nvSpPr>
          <p:cNvPr id="3081" name="Rounded Rectangle 7">
            <a:extLst>
              <a:ext uri="{FF2B5EF4-FFF2-40B4-BE49-F238E27FC236}">
                <a16:creationId xmlns:a16="http://schemas.microsoft.com/office/drawing/2014/main" id="{13D2377F-3EA9-4348-A5C6-725D9D199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0307" y="824487"/>
            <a:ext cx="7811386" cy="2983054"/>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5585E3F-37A2-5872-EB2D-13ABDB2118DB}"/>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735" b="1373"/>
          <a:stretch/>
        </p:blipFill>
        <p:spPr bwMode="auto">
          <a:xfrm>
            <a:off x="1458742" y="824487"/>
            <a:ext cx="4637258" cy="3733736"/>
          </a:xfrm>
          <a:custGeom>
            <a:avLst/>
            <a:gdLst/>
            <a:ahLst/>
            <a:cxnLst/>
            <a:rect l="l" t="t" r="r" b="b"/>
            <a:pathLst>
              <a:path w="3657600" h="2651760">
                <a:moveTo>
                  <a:pt x="100793" y="0"/>
                </a:moveTo>
                <a:lnTo>
                  <a:pt x="3657600" y="0"/>
                </a:lnTo>
                <a:lnTo>
                  <a:pt x="3657600" y="2651760"/>
                </a:lnTo>
                <a:lnTo>
                  <a:pt x="100793" y="2651760"/>
                </a:lnTo>
                <a:cubicBezTo>
                  <a:pt x="45127" y="2651760"/>
                  <a:pt x="0" y="2606633"/>
                  <a:pt x="0" y="2550967"/>
                </a:cubicBezTo>
                <a:lnTo>
                  <a:pt x="0" y="100793"/>
                </a:lnTo>
                <a:cubicBezTo>
                  <a:pt x="0" y="45127"/>
                  <a:pt x="45127" y="0"/>
                  <a:pt x="100793" y="0"/>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CFF6F29-EAF3-30DB-6925-EF50A8FBB1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4" b="2348"/>
          <a:stretch/>
        </p:blipFill>
        <p:spPr bwMode="auto">
          <a:xfrm>
            <a:off x="6096000" y="824487"/>
            <a:ext cx="4747560" cy="3733736"/>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8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340A8E-73B8-6C70-6A44-E24DFAA4216B}"/>
              </a:ext>
            </a:extLst>
          </p:cNvPr>
          <p:cNvSpPr>
            <a:spLocks noGrp="1"/>
          </p:cNvSpPr>
          <p:nvPr>
            <p:ph type="title"/>
          </p:nvPr>
        </p:nvSpPr>
        <p:spPr>
          <a:xfrm>
            <a:off x="1144589" y="359992"/>
            <a:ext cx="9905998" cy="1905000"/>
          </a:xfrm>
        </p:spPr>
        <p:txBody>
          <a:bodyPr>
            <a:normAutofit/>
          </a:bodyPr>
          <a:lstStyle/>
          <a:p>
            <a:r>
              <a:rPr lang="es-CL" sz="2400" b="1" i="0" u="none" strike="noStrike" dirty="0">
                <a:solidFill>
                  <a:srgbClr val="FFFFFF"/>
                </a:solidFill>
                <a:effectLst/>
                <a:latin typeface="Quattrocento Sans" panose="020B0502050000020003" pitchFamily="34" charset="0"/>
              </a:rPr>
              <a:t>Discusión de Resultados</a:t>
            </a:r>
            <a:endParaRPr lang="es-CL" sz="2400" dirty="0"/>
          </a:p>
        </p:txBody>
      </p:sp>
      <p:sp>
        <p:nvSpPr>
          <p:cNvPr id="3" name="Marcador de contenido 2">
            <a:extLst>
              <a:ext uri="{FF2B5EF4-FFF2-40B4-BE49-F238E27FC236}">
                <a16:creationId xmlns:a16="http://schemas.microsoft.com/office/drawing/2014/main" id="{2391A79B-E390-AF4C-5F9B-FAF4C9C06EDF}"/>
              </a:ext>
            </a:extLst>
          </p:cNvPr>
          <p:cNvSpPr>
            <a:spLocks noGrp="1"/>
          </p:cNvSpPr>
          <p:nvPr>
            <p:ph idx="1"/>
          </p:nvPr>
        </p:nvSpPr>
        <p:spPr>
          <a:xfrm>
            <a:off x="1141413" y="1312492"/>
            <a:ext cx="8624379" cy="1724026"/>
          </a:xfrm>
        </p:spPr>
        <p:txBody>
          <a:bodyPr>
            <a:normAutofit/>
          </a:bodyPr>
          <a:lstStyle/>
          <a:p>
            <a:pPr marL="0" indent="0">
              <a:buNone/>
            </a:pPr>
            <a:r>
              <a:rPr lang="es-CL" u="sng" dirty="0">
                <a:solidFill>
                  <a:schemeClr val="tx1"/>
                </a:solidFill>
                <a:effectLst/>
                <a:latin typeface="Quattrocento Sans" panose="020B0502050000020003" pitchFamily="34" charset="0"/>
              </a:rPr>
              <a:t>M</a:t>
            </a:r>
            <a:r>
              <a:rPr lang="es-CL" b="0" i="0" u="sng" strike="noStrike" dirty="0">
                <a:solidFill>
                  <a:schemeClr val="tx1"/>
                </a:solidFill>
                <a:effectLst/>
                <a:latin typeface="Quattrocento Sans" panose="020B0502050000020003" pitchFamily="34" charset="0"/>
              </a:rPr>
              <a:t>ejor Modelo:</a:t>
            </a:r>
            <a:endParaRPr lang="es-CL" sz="2400" u="sng" dirty="0">
              <a:solidFill>
                <a:schemeClr val="tx1"/>
              </a:solidFill>
            </a:endParaRPr>
          </a:p>
        </p:txBody>
      </p:sp>
      <p:pic>
        <p:nvPicPr>
          <p:cNvPr id="5" name="Imagen 4">
            <a:extLst>
              <a:ext uri="{FF2B5EF4-FFF2-40B4-BE49-F238E27FC236}">
                <a16:creationId xmlns:a16="http://schemas.microsoft.com/office/drawing/2014/main" id="{E65F055C-B495-AF5D-8B68-7427C4CF649B}"/>
              </a:ext>
            </a:extLst>
          </p:cNvPr>
          <p:cNvPicPr>
            <a:picLocks noChangeAspect="1"/>
          </p:cNvPicPr>
          <p:nvPr/>
        </p:nvPicPr>
        <p:blipFill>
          <a:blip r:embed="rId2"/>
          <a:stretch>
            <a:fillRect/>
          </a:stretch>
        </p:blipFill>
        <p:spPr>
          <a:xfrm>
            <a:off x="1606604" y="2559695"/>
            <a:ext cx="8978791" cy="2235535"/>
          </a:xfrm>
          <a:prstGeom prst="rect">
            <a:avLst/>
          </a:prstGeom>
        </p:spPr>
      </p:pic>
    </p:spTree>
    <p:extLst>
      <p:ext uri="{BB962C8B-B14F-4D97-AF65-F5344CB8AC3E}">
        <p14:creationId xmlns:p14="http://schemas.microsoft.com/office/powerpoint/2010/main" val="4256708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45775-9A5B-AD37-2479-E867145B4722}"/>
              </a:ext>
            </a:extLst>
          </p:cNvPr>
          <p:cNvSpPr>
            <a:spLocks noGrp="1"/>
          </p:cNvSpPr>
          <p:nvPr>
            <p:ph type="title"/>
          </p:nvPr>
        </p:nvSpPr>
        <p:spPr>
          <a:xfrm>
            <a:off x="974179" y="714375"/>
            <a:ext cx="3332955" cy="5076826"/>
          </a:xfrm>
        </p:spPr>
        <p:txBody>
          <a:bodyPr anchor="ctr">
            <a:normAutofit/>
          </a:bodyPr>
          <a:lstStyle/>
          <a:p>
            <a:r>
              <a:rPr lang="es-CL" sz="4000" b="1" i="0" u="none" strike="noStrike" dirty="0">
                <a:effectLst/>
                <a:latin typeface="Quattrocento Sans" panose="020B0502050000020003" pitchFamily="34" charset="0"/>
              </a:rPr>
              <a:t>Conclusión y Siguientes Pasos</a:t>
            </a:r>
            <a:endParaRPr lang="es-CL" sz="4000" dirty="0"/>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Marcador de contenido 2">
            <a:extLst>
              <a:ext uri="{FF2B5EF4-FFF2-40B4-BE49-F238E27FC236}">
                <a16:creationId xmlns:a16="http://schemas.microsoft.com/office/drawing/2014/main" id="{C026DBEC-1411-2869-2D18-45E5452D08BF}"/>
              </a:ext>
            </a:extLst>
          </p:cNvPr>
          <p:cNvSpPr>
            <a:spLocks noGrp="1"/>
          </p:cNvSpPr>
          <p:nvPr>
            <p:ph idx="1"/>
          </p:nvPr>
        </p:nvSpPr>
        <p:spPr>
          <a:xfrm>
            <a:off x="4633356" y="890587"/>
            <a:ext cx="6777963" cy="5076825"/>
          </a:xfrm>
        </p:spPr>
        <p:txBody>
          <a:bodyPr>
            <a:normAutofit/>
          </a:bodyPr>
          <a:lstStyle/>
          <a:p>
            <a:pPr algn="just" rtl="0">
              <a:lnSpc>
                <a:spcPct val="90000"/>
              </a:lnSpc>
              <a:buNone/>
            </a:pPr>
            <a:r>
              <a:rPr lang="es-ES" sz="1900" b="0" i="0" u="none" strike="noStrike" dirty="0">
                <a:solidFill>
                  <a:schemeClr val="tx1"/>
                </a:solidFill>
                <a:effectLst/>
                <a:latin typeface="Arial" panose="020B0604020202020204" pitchFamily="34" charset="0"/>
              </a:rPr>
              <a:t>     </a:t>
            </a:r>
            <a:r>
              <a:rPr lang="es-ES" b="0" i="0" u="none" strike="noStrike" dirty="0">
                <a:solidFill>
                  <a:schemeClr val="tx1"/>
                </a:solidFill>
                <a:effectLst/>
                <a:latin typeface="Arial" panose="020B0604020202020204" pitchFamily="34" charset="0"/>
              </a:rPr>
              <a:t>A partir de los experimentos y resultados obtenidos, se evidencia un aprendizaje y mejora en futuras iteraciones del modelo. Sin embargo,</a:t>
            </a:r>
            <a:r>
              <a:rPr lang="es-ES" dirty="0">
                <a:solidFill>
                  <a:schemeClr val="tx1"/>
                </a:solidFill>
                <a:effectLst/>
              </a:rPr>
              <a:t> </a:t>
            </a:r>
            <a:r>
              <a:rPr lang="es-ES" b="0" i="0" u="none" strike="noStrike" dirty="0">
                <a:solidFill>
                  <a:schemeClr val="tx1"/>
                </a:solidFill>
                <a:effectLst/>
                <a:latin typeface="Arial" panose="020B0604020202020204" pitchFamily="34" charset="0"/>
              </a:rPr>
              <a:t>se presentan ciertos problemas durante el entrenamiento de estos,</a:t>
            </a:r>
            <a:r>
              <a:rPr lang="es-ES" dirty="0">
                <a:solidFill>
                  <a:schemeClr val="tx1"/>
                </a:solidFill>
                <a:effectLst/>
              </a:rPr>
              <a:t> </a:t>
            </a:r>
            <a:r>
              <a:rPr lang="es-ES" b="0" i="0" u="none" strike="noStrike" dirty="0">
                <a:solidFill>
                  <a:schemeClr val="tx1"/>
                </a:solidFill>
                <a:effectLst/>
                <a:latin typeface="Arial" panose="020B0604020202020204" pitchFamily="34" charset="0"/>
              </a:rPr>
              <a:t>al no encontrase balanceados los datos.</a:t>
            </a:r>
            <a:endParaRPr lang="es-ES" b="0" dirty="0">
              <a:solidFill>
                <a:schemeClr val="tx1"/>
              </a:solidFill>
              <a:effectLst/>
            </a:endParaRPr>
          </a:p>
          <a:p>
            <a:pPr algn="just" rtl="0">
              <a:lnSpc>
                <a:spcPct val="90000"/>
              </a:lnSpc>
              <a:buNone/>
            </a:pPr>
            <a:r>
              <a:rPr lang="es-ES" b="1" i="0" u="none" strike="noStrike" dirty="0">
                <a:solidFill>
                  <a:schemeClr val="tx1"/>
                </a:solidFill>
                <a:effectLst/>
                <a:latin typeface="Arial" panose="020B0604020202020204" pitchFamily="34" charset="0"/>
              </a:rPr>
              <a:t>	Posibles Mejoras:</a:t>
            </a:r>
            <a:endParaRPr lang="es-ES" b="0" dirty="0">
              <a:solidFill>
                <a:schemeClr val="tx1"/>
              </a:solidFill>
              <a:effectLst/>
            </a:endParaRPr>
          </a:p>
          <a:p>
            <a:pPr lvl="1" algn="just"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Implementar diferentes modelos para enfrentar de mejor forma el desbalance: </a:t>
            </a:r>
            <a:r>
              <a:rPr lang="es-ES" b="0" u="none" strike="noStrike" dirty="0" err="1">
                <a:solidFill>
                  <a:schemeClr val="tx1"/>
                </a:solidFill>
                <a:effectLst/>
                <a:latin typeface="Arial" panose="020B0604020202020204" pitchFamily="34" charset="0"/>
              </a:rPr>
              <a:t>RandomForest</a:t>
            </a:r>
            <a:r>
              <a:rPr lang="es-ES" b="0" i="0" u="none" strike="noStrike" dirty="0">
                <a:solidFill>
                  <a:schemeClr val="tx1"/>
                </a:solidFill>
                <a:effectLst/>
                <a:latin typeface="Arial" panose="020B0604020202020204" pitchFamily="34" charset="0"/>
              </a:rPr>
              <a:t>, </a:t>
            </a:r>
            <a:r>
              <a:rPr lang="es-ES" b="0" u="none" strike="noStrike" dirty="0" err="1">
                <a:solidFill>
                  <a:schemeClr val="tx1"/>
                </a:solidFill>
                <a:effectLst/>
                <a:latin typeface="Arial" panose="020B0604020202020204" pitchFamily="34" charset="0"/>
              </a:rPr>
              <a:t>XGBoost</a:t>
            </a:r>
            <a:r>
              <a:rPr lang="es-ES" b="0" i="0" u="none" strike="noStrike" dirty="0">
                <a:solidFill>
                  <a:schemeClr val="tx1"/>
                </a:solidFill>
                <a:effectLst/>
                <a:latin typeface="Arial" panose="020B0604020202020204" pitchFamily="34" charset="0"/>
              </a:rPr>
              <a:t> y </a:t>
            </a:r>
            <a:r>
              <a:rPr lang="es-ES" b="0" u="none" strike="noStrike" dirty="0">
                <a:solidFill>
                  <a:schemeClr val="tx1"/>
                </a:solidFill>
                <a:effectLst/>
                <a:latin typeface="Arial" panose="020B0604020202020204" pitchFamily="34" charset="0"/>
              </a:rPr>
              <a:t>SMOTE</a:t>
            </a:r>
            <a:r>
              <a:rPr lang="es-ES" b="0" i="0" u="none" strike="noStrike" dirty="0">
                <a:solidFill>
                  <a:schemeClr val="tx1"/>
                </a:solidFill>
                <a:effectLst/>
                <a:latin typeface="Arial" panose="020B0604020202020204" pitchFamily="34" charset="0"/>
              </a:rPr>
              <a:t> (</a:t>
            </a:r>
            <a:r>
              <a:rPr lang="es-ES" b="0" i="0" u="none" strike="noStrike" dirty="0" err="1">
                <a:solidFill>
                  <a:schemeClr val="tx1"/>
                </a:solidFill>
                <a:effectLst/>
                <a:latin typeface="Arial" panose="020B0604020202020204" pitchFamily="34" charset="0"/>
              </a:rPr>
              <a:t>oversampling</a:t>
            </a:r>
            <a:r>
              <a:rPr lang="es-ES" b="0" i="0" u="none" strike="noStrike" dirty="0">
                <a:solidFill>
                  <a:schemeClr val="tx1"/>
                </a:solidFill>
                <a:effectLst/>
                <a:latin typeface="Arial" panose="020B0604020202020204" pitchFamily="34" charset="0"/>
              </a:rPr>
              <a:t>).</a:t>
            </a:r>
          </a:p>
          <a:p>
            <a:pPr lvl="1" algn="just"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Ajuste de los pesos de clase.</a:t>
            </a:r>
          </a:p>
          <a:p>
            <a:pPr lvl="1" algn="just" fontAlgn="base">
              <a:lnSpc>
                <a:spcPct val="90000"/>
              </a:lnSpc>
              <a:buFont typeface="Arial" panose="020B0604020202020204" pitchFamily="34" charset="0"/>
              <a:buChar char="•"/>
            </a:pPr>
            <a:r>
              <a:rPr lang="es-ES" b="0" i="0" u="none" strike="noStrike" dirty="0">
                <a:solidFill>
                  <a:schemeClr val="tx1"/>
                </a:solidFill>
                <a:effectLst/>
                <a:latin typeface="Arial" panose="020B0604020202020204" pitchFamily="34" charset="0"/>
              </a:rPr>
              <a:t>Utilizar otros métodos como redes neuronales.</a:t>
            </a:r>
          </a:p>
          <a:p>
            <a:pPr>
              <a:lnSpc>
                <a:spcPct val="90000"/>
              </a:lnSpc>
            </a:pPr>
            <a:endParaRPr lang="es-CL" sz="1900" dirty="0">
              <a:solidFill>
                <a:schemeClr val="tx1"/>
              </a:solidFill>
            </a:endParaRPr>
          </a:p>
        </p:txBody>
      </p:sp>
    </p:spTree>
    <p:extLst>
      <p:ext uri="{BB962C8B-B14F-4D97-AF65-F5344CB8AC3E}">
        <p14:creationId xmlns:p14="http://schemas.microsoft.com/office/powerpoint/2010/main" val="129522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Comida en una tabla">
            <a:extLst>
              <a:ext uri="{FF2B5EF4-FFF2-40B4-BE49-F238E27FC236}">
                <a16:creationId xmlns:a16="http://schemas.microsoft.com/office/drawing/2014/main" id="{00D78BDF-C3FB-E888-E5A6-744AB571914F}"/>
              </a:ext>
            </a:extLst>
          </p:cNvPr>
          <p:cNvPicPr>
            <a:picLocks noChangeAspect="1"/>
          </p:cNvPicPr>
          <p:nvPr/>
        </p:nvPicPr>
        <p:blipFill>
          <a:blip r:embed="rId3">
            <a:duotone>
              <a:prstClr val="black"/>
              <a:schemeClr val="bg1">
                <a:tint val="45000"/>
                <a:satMod val="400000"/>
              </a:schemeClr>
            </a:duotone>
            <a:alphaModFix amt="0"/>
          </a:blip>
          <a:srcRect t="8431" b="7299"/>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176EFE2-8930-1CBA-54B7-24D45A15BBA4}"/>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b="0" i="0" u="none" strike="noStrike" dirty="0">
                <a:effectLst>
                  <a:glow rad="38100">
                    <a:schemeClr val="bg1">
                      <a:lumMod val="65000"/>
                      <a:lumOff val="35000"/>
                      <a:alpha val="50000"/>
                    </a:schemeClr>
                  </a:glow>
                  <a:outerShdw blurRad="28575" dist="31750" dir="13200000" algn="tl" rotWithShape="0">
                    <a:srgbClr val="000000">
                      <a:alpha val="25000"/>
                    </a:srgbClr>
                  </a:outerShdw>
                </a:effectLst>
              </a:rPr>
              <a:t>Gracias </a:t>
            </a:r>
            <a:r>
              <a:rPr lang="en-US" sz="4800" b="0" i="0" u="none" strike="noStrike" dirty="0" err="1">
                <a:effectLst>
                  <a:glow rad="38100">
                    <a:schemeClr val="bg1">
                      <a:lumMod val="65000"/>
                      <a:lumOff val="35000"/>
                      <a:alpha val="50000"/>
                    </a:schemeClr>
                  </a:glow>
                  <a:outerShdw blurRad="28575" dist="31750" dir="13200000" algn="tl" rotWithShape="0">
                    <a:srgbClr val="000000">
                      <a:alpha val="25000"/>
                    </a:srgbClr>
                  </a:outerShdw>
                </a:effectLst>
              </a:rPr>
              <a:t>por</a:t>
            </a:r>
            <a:r>
              <a:rPr lang="en-US" sz="4800" b="0" i="0" u="none" strike="noStrike"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4800" b="0" i="0" u="none" strike="noStrike" dirty="0" err="1">
                <a:effectLst>
                  <a:glow rad="38100">
                    <a:schemeClr val="bg1">
                      <a:lumMod val="65000"/>
                      <a:lumOff val="35000"/>
                      <a:alpha val="50000"/>
                    </a:schemeClr>
                  </a:glow>
                  <a:outerShdw blurRad="28575" dist="31750" dir="13200000" algn="tl" rotWithShape="0">
                    <a:srgbClr val="000000">
                      <a:alpha val="25000"/>
                    </a:srgbClr>
                  </a:outerShdw>
                </a:effectLst>
              </a:rPr>
              <a:t>su</a:t>
            </a:r>
            <a:r>
              <a:rPr lang="en-US" sz="4800" b="0" i="0" u="none" strike="noStrike"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4800" b="0" i="0" u="none" strike="noStrike" dirty="0" err="1">
                <a:effectLst>
                  <a:glow rad="38100">
                    <a:schemeClr val="bg1">
                      <a:lumMod val="65000"/>
                      <a:lumOff val="35000"/>
                      <a:alpha val="50000"/>
                    </a:schemeClr>
                  </a:glow>
                  <a:outerShdw blurRad="28575" dist="31750" dir="13200000" algn="tl" rotWithShape="0">
                    <a:srgbClr val="000000">
                      <a:alpha val="25000"/>
                    </a:srgbClr>
                  </a:outerShdw>
                </a:effectLst>
              </a:rPr>
              <a:t>atención</a:t>
            </a:r>
            <a:r>
              <a:rPr lang="en-US" sz="4800" b="0" i="0" u="none" strike="noStrike" dirty="0">
                <a:effectLst>
                  <a:glow rad="38100">
                    <a:schemeClr val="bg1">
                      <a:lumMod val="65000"/>
                      <a:lumOff val="35000"/>
                      <a:alpha val="50000"/>
                    </a:schemeClr>
                  </a:glow>
                  <a:outerShdw blurRad="28575" dist="31750" dir="13200000" algn="tl" rotWithShape="0">
                    <a:srgbClr val="000000">
                      <a:alpha val="25000"/>
                    </a:srgbClr>
                  </a:outerShdw>
                </a:effectLst>
              </a:rPr>
              <a:t>!</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379481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TM03457485[[fn=Malla]]</Template>
  <TotalTime>86</TotalTime>
  <Words>409</Words>
  <Application>Microsoft Office PowerPoint</Application>
  <PresentationFormat>Panorámica</PresentationFormat>
  <Paragraphs>33</Paragraphs>
  <Slides>8</Slides>
  <Notes>4</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Century Gothic</vt:lpstr>
      <vt:lpstr>Quattrocento Sans</vt:lpstr>
      <vt:lpstr>Malla</vt:lpstr>
      <vt:lpstr>Proyecto 1: Predicción del GRD CINF04 - Aprendizaje de Máquina   Facultad de Ingeniería Ingeniería Civil Informática </vt:lpstr>
      <vt:lpstr>Revisión Bibliográfica</vt:lpstr>
      <vt:lpstr>Análisis de Datos</vt:lpstr>
      <vt:lpstr>Experimentos: Accuracy, Precisión, Recall, F1 y Matriz de Confusión  </vt:lpstr>
      <vt:lpstr>Experimentos: Gráficos Loss vs. EpocHs </vt:lpstr>
      <vt:lpstr>Discusión de Resultados</vt:lpstr>
      <vt:lpstr>Conclusión y Siguientes Pasos</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1: Predicción del GRD CINF04 - Aprendizaje de Máquina Facultad de Ingeniería Ingeniería Civil Informática  </dc:title>
  <dc:creator>IBACETA HENRÍQUEZ MARTIN A</dc:creator>
  <cp:lastModifiedBy>BIBLIOTECA</cp:lastModifiedBy>
  <cp:revision>9</cp:revision>
  <dcterms:created xsi:type="dcterms:W3CDTF">2025-04-29T04:30:22Z</dcterms:created>
  <dcterms:modified xsi:type="dcterms:W3CDTF">2025-04-29T17:40:54Z</dcterms:modified>
</cp:coreProperties>
</file>